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</p:sldIdLst>
  <p:sldSz cy="5143500" cx="9144000"/>
  <p:notesSz cx="6858000" cy="9144000"/>
  <p:embeddedFontLst>
    <p:embeddedFont>
      <p:font typeface="Roboto"/>
      <p:regular r:id="rId52"/>
      <p:bold r:id="rId53"/>
      <p:italic r:id="rId54"/>
      <p:boldItalic r:id="rId5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font" Target="fonts/Roboto-bold.fntdata"/><Relationship Id="rId52" Type="http://schemas.openxmlformats.org/officeDocument/2006/relationships/font" Target="fonts/Roboto-regular.fntdata"/><Relationship Id="rId11" Type="http://schemas.openxmlformats.org/officeDocument/2006/relationships/slide" Target="slides/slide6.xml"/><Relationship Id="rId55" Type="http://schemas.openxmlformats.org/officeDocument/2006/relationships/font" Target="fonts/Roboto-boldItalic.fntdata"/><Relationship Id="rId10" Type="http://schemas.openxmlformats.org/officeDocument/2006/relationships/slide" Target="slides/slide5.xml"/><Relationship Id="rId54" Type="http://schemas.openxmlformats.org/officeDocument/2006/relationships/font" Target="fonts/Roboto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19b83b59639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19b83b59639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19b83b59639_0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19b83b59639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9d108c3430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19d108c3430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19d108c3430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19d108c3430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9d108c3430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19d108c3430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9d108c3430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9d108c3430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9d108c3430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19d108c3430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9d108c3430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19d108c3430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9d108c3430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19d108c3430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9d108c3430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19d108c3430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19b83b59639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19b83b59639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9d108c3430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9d108c3430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9d108c3430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19d108c3430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9d108c3430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19d108c3430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9d108c3430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19d108c3430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9d108c3430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19d108c3430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9d108c3430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19d108c3430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9d108c3430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19d108c3430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9d108c3430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19d108c3430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19d108c3430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19d108c3430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9d108c3430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19d108c3430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9b83b59639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9b83b59639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9d108c3430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19d108c3430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9d108c3430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19d108c3430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9d108c3430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19d108c3430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19d108c3430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19d108c3430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19d108c3430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19d108c3430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9d108c3430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19d108c3430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9d108c3430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19d108c3430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19d108c3430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19d108c3430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19d108c3430_0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19d108c3430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19d108c3430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19d108c3430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19b83b59639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19b83b59639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19d108c3430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19d108c3430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19d108c3430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19d108c3430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19d108c3430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19d108c3430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9d108c3430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19d108c3430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9d108c3430_0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19d108c3430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19d108c3430_0_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19d108c3430_0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19d108c3430_0_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19d108c3430_0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19b83b59639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19b83b59639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9b83b59639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19b83b59639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9b83b59639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19b83b59639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9b83b59639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19b83b59639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9b83b59639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19b83b59639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jpg"/><Relationship Id="rId4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jpg"/><Relationship Id="rId4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jpg"/><Relationship Id="rId4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jpg"/><Relationship Id="rId4" Type="http://schemas.openxmlformats.org/officeDocument/2006/relationships/image" Target="../media/image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jpg"/><Relationship Id="rId4" Type="http://schemas.openxmlformats.org/officeDocument/2006/relationships/image" Target="../media/image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jpg"/><Relationship Id="rId4" Type="http://schemas.openxmlformats.org/officeDocument/2006/relationships/image" Target="../media/image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jpg"/><Relationship Id="rId4" Type="http://schemas.openxmlformats.org/officeDocument/2006/relationships/image" Target="../media/image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jpg"/><Relationship Id="rId4" Type="http://schemas.openxmlformats.org/officeDocument/2006/relationships/image" Target="../media/image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8.jpg"/><Relationship Id="rId4" Type="http://schemas.openxmlformats.org/officeDocument/2006/relationships/image" Target="../media/image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.jpg"/><Relationship Id="rId4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jpg"/><Relationship Id="rId4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0.jpg"/><Relationship Id="rId4" Type="http://schemas.openxmlformats.org/officeDocument/2006/relationships/image" Target="../media/image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3.jpg"/><Relationship Id="rId4" Type="http://schemas.openxmlformats.org/officeDocument/2006/relationships/image" Target="../media/image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1.jpg"/><Relationship Id="rId4" Type="http://schemas.openxmlformats.org/officeDocument/2006/relationships/image" Target="../media/image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2.jpg"/><Relationship Id="rId4" Type="http://schemas.openxmlformats.org/officeDocument/2006/relationships/image" Target="../media/image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4.jpg"/><Relationship Id="rId4" Type="http://schemas.openxmlformats.org/officeDocument/2006/relationships/image" Target="../media/image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5.jpg"/><Relationship Id="rId4" Type="http://schemas.openxmlformats.org/officeDocument/2006/relationships/image" Target="../media/image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8.jpg"/><Relationship Id="rId4" Type="http://schemas.openxmlformats.org/officeDocument/2006/relationships/image" Target="../media/image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6.jpg"/><Relationship Id="rId4" Type="http://schemas.openxmlformats.org/officeDocument/2006/relationships/image" Target="../media/image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9.jpg"/><Relationship Id="rId4" Type="http://schemas.openxmlformats.org/officeDocument/2006/relationships/image" Target="../media/image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0.jpg"/><Relationship Id="rId4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7.png"/><Relationship Id="rId4" Type="http://schemas.openxmlformats.org/officeDocument/2006/relationships/image" Target="../media/image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1.jpg"/><Relationship Id="rId4" Type="http://schemas.openxmlformats.org/officeDocument/2006/relationships/image" Target="../media/image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7.jpg"/><Relationship Id="rId4" Type="http://schemas.openxmlformats.org/officeDocument/2006/relationships/image" Target="../media/image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2.jpg"/><Relationship Id="rId4" Type="http://schemas.openxmlformats.org/officeDocument/2006/relationships/image" Target="../media/image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7.jpg"/><Relationship Id="rId4" Type="http://schemas.openxmlformats.org/officeDocument/2006/relationships/image" Target="../media/image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5.jpg"/><Relationship Id="rId4" Type="http://schemas.openxmlformats.org/officeDocument/2006/relationships/image" Target="../media/image1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3.jpg"/><Relationship Id="rId4" Type="http://schemas.openxmlformats.org/officeDocument/2006/relationships/image" Target="../media/image1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9.jpg"/><Relationship Id="rId4" Type="http://schemas.openxmlformats.org/officeDocument/2006/relationships/image" Target="../media/image1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8.jpg"/><Relationship Id="rId4" Type="http://schemas.openxmlformats.org/officeDocument/2006/relationships/image" Target="../media/image1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4.jpg"/><Relationship Id="rId4" Type="http://schemas.openxmlformats.org/officeDocument/2006/relationships/image" Target="../media/image1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6.jpg"/><Relationship Id="rId4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jpg"/><Relationship Id="rId4" Type="http://schemas.openxmlformats.org/officeDocument/2006/relationships/image" Target="../media/image1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1.jpg"/><Relationship Id="rId4" Type="http://schemas.openxmlformats.org/officeDocument/2006/relationships/image" Target="../media/image1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0.jpg"/><Relationship Id="rId4" Type="http://schemas.openxmlformats.org/officeDocument/2006/relationships/image" Target="../media/image1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2.jpg"/><Relationship Id="rId4" Type="http://schemas.openxmlformats.org/officeDocument/2006/relationships/image" Target="../media/image1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3.jpg"/><Relationship Id="rId4" Type="http://schemas.openxmlformats.org/officeDocument/2006/relationships/image" Target="../media/image1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4.jpg"/><Relationship Id="rId4" Type="http://schemas.openxmlformats.org/officeDocument/2006/relationships/image" Target="../media/image1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5.jpg"/><Relationship Id="rId4" Type="http://schemas.openxmlformats.org/officeDocument/2006/relationships/image" Target="../media/image1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6.jpg"/><Relationship Id="rId4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jpg"/><Relationship Id="rId4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jpg"/><Relationship Id="rId4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9.jpg"/><Relationship Id="rId4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jpg"/><Relationship Id="rId4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jp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64000" y="4610650"/>
            <a:ext cx="1050050" cy="42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2"/>
          <p:cNvSpPr/>
          <p:nvPr/>
        </p:nvSpPr>
        <p:spPr>
          <a:xfrm>
            <a:off x="5239700" y="1275750"/>
            <a:ext cx="3904200" cy="946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22"/>
          <p:cNvSpPr txBox="1"/>
          <p:nvPr>
            <p:ph idx="1" type="body"/>
          </p:nvPr>
        </p:nvSpPr>
        <p:spPr>
          <a:xfrm>
            <a:off x="5392800" y="1308150"/>
            <a:ext cx="3751200" cy="9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На этом мазаре растут два древних </a:t>
            </a:r>
            <a:br>
              <a:rPr lang="en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дерева-терек, выросших на могилах </a:t>
            </a:r>
            <a:br>
              <a:rPr lang="en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влюбленных Олжобая и Кишимжан.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9" name="Google Shape;129;p22"/>
          <p:cNvSpPr/>
          <p:nvPr/>
        </p:nvSpPr>
        <p:spPr>
          <a:xfrm>
            <a:off x="3800700" y="703050"/>
            <a:ext cx="5343300" cy="649500"/>
          </a:xfrm>
          <a:prstGeom prst="rect">
            <a:avLst/>
          </a:prstGeom>
          <a:solidFill>
            <a:srgbClr val="28495B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22"/>
          <p:cNvSpPr txBox="1"/>
          <p:nvPr>
            <p:ph type="title"/>
          </p:nvPr>
        </p:nvSpPr>
        <p:spPr>
          <a:xfrm>
            <a:off x="3993850" y="703050"/>
            <a:ext cx="5845800" cy="5727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52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Мазар Олжобайды керген таш</a:t>
            </a:r>
            <a:endParaRPr b="1" sz="252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1" name="Google Shape;131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64000" y="4610650"/>
            <a:ext cx="1050050" cy="42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3"/>
          <p:cNvSpPr/>
          <p:nvPr/>
        </p:nvSpPr>
        <p:spPr>
          <a:xfrm>
            <a:off x="0" y="3787427"/>
            <a:ext cx="4572000" cy="946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23"/>
          <p:cNvSpPr/>
          <p:nvPr/>
        </p:nvSpPr>
        <p:spPr>
          <a:xfrm>
            <a:off x="0" y="3174925"/>
            <a:ext cx="4877100" cy="649500"/>
          </a:xfrm>
          <a:prstGeom prst="rect">
            <a:avLst/>
          </a:prstGeom>
          <a:solidFill>
            <a:srgbClr val="28495B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23"/>
          <p:cNvSpPr txBox="1"/>
          <p:nvPr>
            <p:ph type="title"/>
          </p:nvPr>
        </p:nvSpPr>
        <p:spPr>
          <a:xfrm>
            <a:off x="311700" y="3174921"/>
            <a:ext cx="4202700" cy="6495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302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Мазар Ажыдаар-Таш</a:t>
            </a:r>
            <a:endParaRPr b="1" sz="302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9" name="Google Shape;139;p23"/>
          <p:cNvSpPr txBox="1"/>
          <p:nvPr>
            <p:ph idx="1" type="body"/>
          </p:nvPr>
        </p:nvSpPr>
        <p:spPr>
          <a:xfrm>
            <a:off x="311700" y="3787425"/>
            <a:ext cx="4350900" cy="9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По легенде, в древние времена здесь </a:t>
            </a:r>
            <a:br>
              <a:rPr lang="en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поселился Дракон, который поедал путников</a:t>
            </a:r>
            <a:br>
              <a:rPr lang="en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 был убит стрелой красавицы Дилдежан.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0" name="Google Shape;140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64000" y="4610650"/>
            <a:ext cx="1050050" cy="42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4175" y="4677250"/>
            <a:ext cx="1050050" cy="42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5"/>
          <p:cNvSpPr txBox="1"/>
          <p:nvPr>
            <p:ph type="title"/>
          </p:nvPr>
        </p:nvSpPr>
        <p:spPr>
          <a:xfrm>
            <a:off x="311700" y="1925250"/>
            <a:ext cx="2123100" cy="6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Чуй-Талас</a:t>
            </a:r>
            <a:endParaRPr b="1" sz="30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1" name="Google Shape;151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4175" y="4677250"/>
            <a:ext cx="1050050" cy="42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6"/>
          <p:cNvSpPr txBox="1"/>
          <p:nvPr>
            <p:ph type="title"/>
          </p:nvPr>
        </p:nvSpPr>
        <p:spPr>
          <a:xfrm>
            <a:off x="311700" y="445025"/>
            <a:ext cx="4091700" cy="64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302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Талас - Жалал-Абад</a:t>
            </a:r>
            <a:endParaRPr b="1" sz="302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7" name="Google Shape;157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4175" y="4677250"/>
            <a:ext cx="1050050" cy="42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7"/>
          <p:cNvSpPr txBox="1"/>
          <p:nvPr>
            <p:ph type="title"/>
          </p:nvPr>
        </p:nvSpPr>
        <p:spPr>
          <a:xfrm>
            <a:off x="311700" y="445025"/>
            <a:ext cx="4091700" cy="64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302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Талас - Жалал-Абад</a:t>
            </a:r>
            <a:endParaRPr b="1" sz="302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3" name="Google Shape;163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4175" y="4677250"/>
            <a:ext cx="1050050" cy="42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4175" y="4677250"/>
            <a:ext cx="1050050" cy="42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9"/>
          <p:cNvSpPr txBox="1"/>
          <p:nvPr>
            <p:ph type="title"/>
          </p:nvPr>
        </p:nvSpPr>
        <p:spPr>
          <a:xfrm>
            <a:off x="311700" y="3679150"/>
            <a:ext cx="4091700" cy="64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302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“В поисках кентавра”</a:t>
            </a:r>
            <a:endParaRPr b="1" sz="302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4" name="Google Shape;174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4175" y="4677250"/>
            <a:ext cx="1050050" cy="42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0"/>
          <p:cNvSpPr txBox="1"/>
          <p:nvPr>
            <p:ph type="title"/>
          </p:nvPr>
        </p:nvSpPr>
        <p:spPr>
          <a:xfrm>
            <a:off x="2526150" y="674475"/>
            <a:ext cx="4091700" cy="64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302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“В поисках кентавра”</a:t>
            </a:r>
            <a:endParaRPr b="1" sz="302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80" name="Google Shape;180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4175" y="4677250"/>
            <a:ext cx="1050050" cy="42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4175" y="4677250"/>
            <a:ext cx="1050050" cy="42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64000" y="4610650"/>
            <a:ext cx="1050050" cy="42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4175" y="4677250"/>
            <a:ext cx="1050050" cy="42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4175" y="4677250"/>
            <a:ext cx="1050050" cy="42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4175" y="4677250"/>
            <a:ext cx="1050050" cy="42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4175" y="4677250"/>
            <a:ext cx="1050050" cy="42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4175" y="4677250"/>
            <a:ext cx="1050050" cy="42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Google Shape;215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4175" y="4677250"/>
            <a:ext cx="1050050" cy="42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4175" y="4677250"/>
            <a:ext cx="1050050" cy="42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Google Shape;225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4175" y="4677250"/>
            <a:ext cx="1050050" cy="42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Google Shape;230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4175" y="4677250"/>
            <a:ext cx="1050050" cy="42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4175" y="4677250"/>
            <a:ext cx="1050050" cy="42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5"/>
          <p:cNvSpPr/>
          <p:nvPr/>
        </p:nvSpPr>
        <p:spPr>
          <a:xfrm>
            <a:off x="-37000" y="1006500"/>
            <a:ext cx="3725400" cy="646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15"/>
          <p:cNvSpPr/>
          <p:nvPr/>
        </p:nvSpPr>
        <p:spPr>
          <a:xfrm>
            <a:off x="-17221" y="411025"/>
            <a:ext cx="3909900" cy="646500"/>
          </a:xfrm>
          <a:prstGeom prst="round1Rect">
            <a:avLst>
              <a:gd fmla="val 16667" name="adj"/>
            </a:avLst>
          </a:prstGeom>
          <a:solidFill>
            <a:srgbClr val="28495B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15"/>
          <p:cNvSpPr txBox="1"/>
          <p:nvPr>
            <p:ph type="title"/>
          </p:nvPr>
        </p:nvSpPr>
        <p:spPr>
          <a:xfrm>
            <a:off x="311700" y="411025"/>
            <a:ext cx="2693100" cy="6465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Манас Ордо</a:t>
            </a:r>
            <a:endParaRPr b="1" sz="3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7" name="Google Shape;67;p15"/>
          <p:cNvSpPr txBox="1"/>
          <p:nvPr>
            <p:ph idx="1" type="body"/>
          </p:nvPr>
        </p:nvSpPr>
        <p:spPr>
          <a:xfrm>
            <a:off x="311700" y="1006500"/>
            <a:ext cx="3514500" cy="6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М</a:t>
            </a:r>
            <a:r>
              <a:rPr lang="en" sz="1500">
                <a:solidFill>
                  <a:schemeClr val="dk1"/>
                </a:solidFill>
              </a:rPr>
              <a:t>емориальный комплекс в честь </a:t>
            </a:r>
            <a:br>
              <a:rPr lang="en" sz="1500">
                <a:solidFill>
                  <a:schemeClr val="dk1"/>
                </a:solidFill>
              </a:rPr>
            </a:br>
            <a:r>
              <a:rPr lang="en" sz="1500">
                <a:solidFill>
                  <a:schemeClr val="dk1"/>
                </a:solidFill>
              </a:rPr>
              <a:t>Манаса Великодушного.</a:t>
            </a:r>
            <a:endParaRPr sz="1500">
              <a:solidFill>
                <a:schemeClr val="dk1"/>
              </a:solidFill>
            </a:endParaRPr>
          </a:p>
        </p:txBody>
      </p:sp>
      <p:pic>
        <p:nvPicPr>
          <p:cNvPr id="68" name="Google Shape;68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64000" y="4610650"/>
            <a:ext cx="1050050" cy="42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40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4175" y="4677250"/>
            <a:ext cx="1050050" cy="42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4175" y="4677250"/>
            <a:ext cx="1050050" cy="42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Google Shape;250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4175" y="4677250"/>
            <a:ext cx="1050050" cy="42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4175" y="4677250"/>
            <a:ext cx="1050050" cy="42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4175" y="4677250"/>
            <a:ext cx="1050050" cy="42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Google Shape;265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4175" y="4677250"/>
            <a:ext cx="1050050" cy="42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4175" y="4677250"/>
            <a:ext cx="1050050" cy="42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4175" y="4677250"/>
            <a:ext cx="1050050" cy="42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Google Shape;280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4175" y="4677250"/>
            <a:ext cx="1050050" cy="42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" name="Google Shape;285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4175" y="4677250"/>
            <a:ext cx="1050050" cy="42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/>
          <p:nvPr/>
        </p:nvSpPr>
        <p:spPr>
          <a:xfrm>
            <a:off x="-37000" y="1006500"/>
            <a:ext cx="3992100" cy="946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16"/>
          <p:cNvSpPr/>
          <p:nvPr/>
        </p:nvSpPr>
        <p:spPr>
          <a:xfrm>
            <a:off x="-15800" y="411025"/>
            <a:ext cx="4337700" cy="646500"/>
          </a:xfrm>
          <a:prstGeom prst="round1Rect">
            <a:avLst>
              <a:gd fmla="val 16667" name="adj"/>
            </a:avLst>
          </a:prstGeom>
          <a:solidFill>
            <a:srgbClr val="28495B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6"/>
          <p:cNvSpPr txBox="1"/>
          <p:nvPr>
            <p:ph type="title"/>
          </p:nvPr>
        </p:nvSpPr>
        <p:spPr>
          <a:xfrm>
            <a:off x="311700" y="411025"/>
            <a:ext cx="3810600" cy="6465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Мазар Нылды-Ата</a:t>
            </a:r>
            <a:endParaRPr b="1" sz="3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6" name="Google Shape;76;p16"/>
          <p:cNvSpPr txBox="1"/>
          <p:nvPr>
            <p:ph idx="1" type="body"/>
          </p:nvPr>
        </p:nvSpPr>
        <p:spPr>
          <a:xfrm>
            <a:off x="311700" y="1006500"/>
            <a:ext cx="3603300" cy="9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По преданию гроты мазара и источник Көз-Булак обладают целебными свойствами.</a:t>
            </a:r>
            <a:endParaRPr sz="1500">
              <a:solidFill>
                <a:schemeClr val="dk1"/>
              </a:solidFill>
              <a:highlight>
                <a:schemeClr val="dk1"/>
              </a:highlight>
            </a:endParaRPr>
          </a:p>
        </p:txBody>
      </p:sp>
      <p:pic>
        <p:nvPicPr>
          <p:cNvPr id="77" name="Google Shape;7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64000" y="4610650"/>
            <a:ext cx="1050050" cy="42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4175" y="4677250"/>
            <a:ext cx="1050050" cy="42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Google Shape;295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4175" y="4677250"/>
            <a:ext cx="1050050" cy="42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Google Shape;300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4175" y="4677250"/>
            <a:ext cx="1050050" cy="42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4175" y="4677250"/>
            <a:ext cx="1050050" cy="42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Google Shape;310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4175" y="4677250"/>
            <a:ext cx="1050050" cy="42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" name="Google Shape;315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4175" y="4677250"/>
            <a:ext cx="1050050" cy="42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" name="Google Shape;320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4175" y="4677250"/>
            <a:ext cx="1050050" cy="42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/>
          <p:nvPr/>
        </p:nvSpPr>
        <p:spPr>
          <a:xfrm>
            <a:off x="450300" y="1094525"/>
            <a:ext cx="8334300" cy="777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7"/>
          <p:cNvSpPr/>
          <p:nvPr/>
        </p:nvSpPr>
        <p:spPr>
          <a:xfrm>
            <a:off x="2133450" y="445028"/>
            <a:ext cx="4877100" cy="649500"/>
          </a:xfrm>
          <a:prstGeom prst="rect">
            <a:avLst/>
          </a:prstGeom>
          <a:solidFill>
            <a:srgbClr val="28495B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302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Пещеры Кара-Коюн</a:t>
            </a:r>
            <a:endParaRPr b="1" sz="302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" name="Google Shape;85;p17"/>
          <p:cNvSpPr txBox="1"/>
          <p:nvPr>
            <p:ph idx="1" type="body"/>
          </p:nvPr>
        </p:nvSpPr>
        <p:spPr>
          <a:xfrm>
            <a:off x="311700" y="1153725"/>
            <a:ext cx="8520600" cy="6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Родник в большой пещере, наличие колонии летучих мышей и потёки горного бальзама - мумиё на стенах пещеры придают неповторимый колорит этому месту силы.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6" name="Google Shape;8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64000" y="4610650"/>
            <a:ext cx="1050050" cy="42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/>
          <p:nvPr/>
        </p:nvSpPr>
        <p:spPr>
          <a:xfrm>
            <a:off x="-37000" y="1147125"/>
            <a:ext cx="4188900" cy="1006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8"/>
          <p:cNvSpPr txBox="1"/>
          <p:nvPr>
            <p:ph idx="1" type="body"/>
          </p:nvPr>
        </p:nvSpPr>
        <p:spPr>
          <a:xfrm>
            <a:off x="332950" y="1177114"/>
            <a:ext cx="4260300" cy="9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Сакральность этому мазару придают</a:t>
            </a:r>
            <a:br>
              <a:rPr lang="en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легенды о семи родниках и священных</a:t>
            </a:r>
            <a:br>
              <a:rPr lang="en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деревьях Терек.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3" name="Google Shape;93;p18"/>
          <p:cNvSpPr/>
          <p:nvPr/>
        </p:nvSpPr>
        <p:spPr>
          <a:xfrm>
            <a:off x="-15800" y="551650"/>
            <a:ext cx="4404300" cy="646500"/>
          </a:xfrm>
          <a:prstGeom prst="round1Rect">
            <a:avLst>
              <a:gd fmla="val 16667" name="adj"/>
            </a:avLst>
          </a:prstGeom>
          <a:solidFill>
            <a:srgbClr val="28495B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18"/>
          <p:cNvSpPr txBox="1"/>
          <p:nvPr>
            <p:ph type="title"/>
          </p:nvPr>
        </p:nvSpPr>
        <p:spPr>
          <a:xfrm>
            <a:off x="332950" y="551639"/>
            <a:ext cx="3706800" cy="6465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Мазар Боо-Терек</a:t>
            </a:r>
            <a:endParaRPr b="1" sz="3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5" name="Google Shape;9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64000" y="4610650"/>
            <a:ext cx="1050050" cy="42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/>
          <p:nvPr/>
        </p:nvSpPr>
        <p:spPr>
          <a:xfrm>
            <a:off x="450300" y="1094525"/>
            <a:ext cx="8334300" cy="415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19"/>
          <p:cNvSpPr/>
          <p:nvPr/>
        </p:nvSpPr>
        <p:spPr>
          <a:xfrm>
            <a:off x="2133450" y="445028"/>
            <a:ext cx="4877100" cy="649500"/>
          </a:xfrm>
          <a:prstGeom prst="rect">
            <a:avLst/>
          </a:prstGeom>
          <a:solidFill>
            <a:srgbClr val="28495B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19"/>
          <p:cNvSpPr txBox="1"/>
          <p:nvPr>
            <p:ph type="title"/>
          </p:nvPr>
        </p:nvSpPr>
        <p:spPr>
          <a:xfrm>
            <a:off x="2333250" y="445025"/>
            <a:ext cx="4477500" cy="6495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302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Мазар Боз-Тектир</a:t>
            </a:r>
            <a:endParaRPr b="1" sz="302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3" name="Google Shape;103;p19"/>
          <p:cNvSpPr txBox="1"/>
          <p:nvPr>
            <p:ph idx="1" type="body"/>
          </p:nvPr>
        </p:nvSpPr>
        <p:spPr>
          <a:xfrm>
            <a:off x="450300" y="1094525"/>
            <a:ext cx="8243400" cy="41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По легенде, на территории этого мазара захоронены двенадцать тысяч воинов-шейитов.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4" name="Google Shape;104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64000" y="4610650"/>
            <a:ext cx="1050050" cy="42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0"/>
          <p:cNvSpPr/>
          <p:nvPr/>
        </p:nvSpPr>
        <p:spPr>
          <a:xfrm>
            <a:off x="0" y="3677350"/>
            <a:ext cx="4572000" cy="983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20"/>
          <p:cNvSpPr/>
          <p:nvPr/>
        </p:nvSpPr>
        <p:spPr>
          <a:xfrm>
            <a:off x="0" y="3109278"/>
            <a:ext cx="4877100" cy="649500"/>
          </a:xfrm>
          <a:prstGeom prst="rect">
            <a:avLst/>
          </a:prstGeom>
          <a:solidFill>
            <a:srgbClr val="28495B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20"/>
          <p:cNvSpPr txBox="1"/>
          <p:nvPr>
            <p:ph type="title"/>
          </p:nvPr>
        </p:nvSpPr>
        <p:spPr>
          <a:xfrm>
            <a:off x="311700" y="3109275"/>
            <a:ext cx="3588600" cy="6495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302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Мазар Кочкор-Ата </a:t>
            </a:r>
            <a:endParaRPr b="1" sz="302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" name="Google Shape;112;p20"/>
          <p:cNvSpPr txBox="1"/>
          <p:nvPr>
            <p:ph idx="1" type="body"/>
          </p:nvPr>
        </p:nvSpPr>
        <p:spPr>
          <a:xfrm>
            <a:off x="311700" y="3714250"/>
            <a:ext cx="4373100" cy="9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По преданию, в таш короо (каменная ограда) </a:t>
            </a:r>
            <a:br>
              <a:rPr lang="en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этого мазара обитает старец в ак калпаке </a:t>
            </a:r>
            <a:br>
              <a:rPr lang="en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 читает азан-призыв к молитве.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3" name="Google Shape;113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64000" y="4610650"/>
            <a:ext cx="1050050" cy="42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1"/>
          <p:cNvSpPr/>
          <p:nvPr/>
        </p:nvSpPr>
        <p:spPr>
          <a:xfrm>
            <a:off x="0" y="3558950"/>
            <a:ext cx="4572000" cy="1212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21"/>
          <p:cNvSpPr txBox="1"/>
          <p:nvPr>
            <p:ph idx="1" type="body"/>
          </p:nvPr>
        </p:nvSpPr>
        <p:spPr>
          <a:xfrm>
            <a:off x="311700" y="3558950"/>
            <a:ext cx="4260300" cy="121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По одной из легенд, в этом месте находятся </a:t>
            </a:r>
            <a:br>
              <a:rPr lang="en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останки богатыря Арашан-Ата. </a:t>
            </a:r>
            <a:r>
              <a:rPr lang="en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br>
              <a:rPr lang="en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По мнению паломников, </a:t>
            </a:r>
            <a:r>
              <a:rPr lang="en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родники мазара </a:t>
            </a:r>
            <a:br>
              <a:rPr lang="en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обладают чудодейственной силой.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" name="Google Shape;120;p21"/>
          <p:cNvSpPr/>
          <p:nvPr/>
        </p:nvSpPr>
        <p:spPr>
          <a:xfrm>
            <a:off x="0" y="2945503"/>
            <a:ext cx="4877100" cy="649500"/>
          </a:xfrm>
          <a:prstGeom prst="rect">
            <a:avLst/>
          </a:prstGeom>
          <a:solidFill>
            <a:srgbClr val="28495B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21"/>
          <p:cNvSpPr txBox="1"/>
          <p:nvPr>
            <p:ph type="title"/>
          </p:nvPr>
        </p:nvSpPr>
        <p:spPr>
          <a:xfrm>
            <a:off x="311700" y="2945503"/>
            <a:ext cx="3847500" cy="6495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302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Мазар Арашан-Ата</a:t>
            </a:r>
            <a:endParaRPr b="1" sz="302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2" name="Google Shape;122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64000" y="4610650"/>
            <a:ext cx="1050050" cy="42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